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62" r:id="rId5"/>
    <p:sldId id="263" r:id="rId6"/>
    <p:sldId id="25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4186-CC46-4FFB-8B7B-B8A81F5C8F3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A1638-5492-4248-B8B8-89980CE41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8FC9-C205-41DD-82E2-1D5341FE06C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65D43-6A9D-4944-8478-A64D730DF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B7DDA-784F-4AA8-9255-D18BF17143C3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B9FDB-EB1E-46D2-B9DB-54A3F1059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B872A-110C-446F-AA70-B66A3E103E8C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B802-3081-4C61-B22A-330F5E19D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C3B2E-A26F-4653-AC25-30E3666043C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4EF86-4DC6-4B6F-8547-65C2AD276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D5FA8-0280-477B-B505-045A2CD8CAA4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F05AB-89FE-4C51-8353-BE13051B8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263D-D17B-426B-9F19-D336BF8A480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8EDE0-EFDA-420C-AE5E-B40B23743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0D768-206B-4D01-A008-96E8A5750E57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E6387-2697-476F-B7BC-FC95147D8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183D7-ED50-492E-8D88-397E50F0E6AE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DBF8-7F31-47A8-AAEF-9F8F6F6C8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025EE-C3F5-4BB5-952E-E72C504FA838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44D0-672D-4D45-9713-5993EDFF2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6B20-B251-469B-B1E5-4060B0BEE0F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91929-EC64-4E91-B5AD-1849969A4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042962-4E52-4605-8BC7-A206B3D435B0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121CFD-DA97-4D0C-B8EB-D90E9D610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Lesson</a:t>
            </a:r>
            <a:r>
              <a:rPr lang="en-US" dirty="0" smtClean="0"/>
              <a:t> 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82880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r>
              <a:rPr lang="en-US" sz="3100" smtClean="0"/>
              <a:t>Essential Question</a:t>
            </a:r>
          </a:p>
          <a:p>
            <a:pPr marR="0">
              <a:lnSpc>
                <a:spcPct val="80000"/>
              </a:lnSpc>
            </a:pPr>
            <a:endParaRPr lang="en-US" sz="3100" smtClean="0"/>
          </a:p>
          <a:p>
            <a:pPr marR="0">
              <a:lnSpc>
                <a:spcPct val="80000"/>
              </a:lnSpc>
            </a:pPr>
            <a:r>
              <a:rPr lang="en-US" sz="3100" smtClean="0"/>
              <a:t>How do the beliefs of a character affect a story?  Record your response.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Minilesson Principle</a:t>
            </a:r>
          </a:p>
        </p:txBody>
      </p:sp>
      <p:sp>
        <p:nvSpPr>
          <p:cNvPr id="1433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u="sng" smtClean="0">
                <a:solidFill>
                  <a:srgbClr val="002060"/>
                </a:solidFill>
              </a:rPr>
              <a:t>Readers notice what characters say and do to understand the reasons for their actions.</a:t>
            </a:r>
          </a:p>
          <a:p>
            <a:r>
              <a:rPr lang="en-US" sz="3200" smtClean="0">
                <a:solidFill>
                  <a:srgbClr val="002060"/>
                </a:solidFill>
              </a:rPr>
              <a:t>A graphic organizer may help you understand reasons for their actions in the story.</a:t>
            </a:r>
          </a:p>
          <a:p>
            <a:endParaRPr lang="en-US" sz="4000" smtClean="0">
              <a:solidFill>
                <a:srgbClr val="00206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5127625"/>
          <a:ext cx="6096000" cy="1425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860797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Character’s Thoughts and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Character’s 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Reasons for</a:t>
                      </a:r>
                      <a:r>
                        <a:rPr lang="en-US" baseline="0" dirty="0" smtClean="0"/>
                        <a:t> Character’s Action</a:t>
                      </a:r>
                      <a:endParaRPr lang="en-US" dirty="0"/>
                    </a:p>
                  </a:txBody>
                  <a:tcPr/>
                </a:tc>
              </a:tr>
              <a:tr h="5108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</a:rPr>
              <a:t>Understanding Characters; Question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u="sng" dirty="0" smtClean="0">
                <a:solidFill>
                  <a:srgbClr val="002060"/>
                </a:solidFill>
              </a:rPr>
              <a:t>Question</a:t>
            </a:r>
            <a:r>
              <a:rPr lang="en-US" dirty="0" smtClean="0">
                <a:solidFill>
                  <a:srgbClr val="002060"/>
                </a:solidFill>
              </a:rPr>
              <a:t> – to ask yourself questions about a selection before, during, and after you read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u="sng" dirty="0" smtClean="0">
                <a:solidFill>
                  <a:srgbClr val="002060"/>
                </a:solidFill>
              </a:rPr>
              <a:t>Traits</a:t>
            </a:r>
            <a:r>
              <a:rPr lang="en-US" dirty="0" smtClean="0">
                <a:solidFill>
                  <a:srgbClr val="002060"/>
                </a:solidFill>
              </a:rPr>
              <a:t> – ways of speaking and acting that show what a character is like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</a:endParaRP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4000" dirty="0" smtClean="0">
                <a:solidFill>
                  <a:srgbClr val="002060"/>
                </a:solidFill>
              </a:rPr>
              <a:t>	</a:t>
            </a:r>
            <a:r>
              <a:rPr lang="en-US" sz="4000" b="1" dirty="0" smtClean="0">
                <a:solidFill>
                  <a:srgbClr val="002060"/>
                </a:solidFill>
              </a:rPr>
              <a:t>Questioning</a:t>
            </a:r>
            <a:r>
              <a:rPr lang="en-US" sz="4000" dirty="0" smtClean="0">
                <a:solidFill>
                  <a:srgbClr val="002060"/>
                </a:solidFill>
              </a:rPr>
              <a:t> and understanding the </a:t>
            </a:r>
            <a:r>
              <a:rPr lang="en-US" sz="4000" b="1" dirty="0" smtClean="0">
                <a:solidFill>
                  <a:srgbClr val="002060"/>
                </a:solidFill>
              </a:rPr>
              <a:t>traits</a:t>
            </a:r>
            <a:r>
              <a:rPr lang="en-US" sz="4000" dirty="0" smtClean="0">
                <a:solidFill>
                  <a:srgbClr val="002060"/>
                </a:solidFill>
              </a:rPr>
              <a:t> of story characters can help you understand the story as a whole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4000" dirty="0" smtClean="0">
                <a:solidFill>
                  <a:srgbClr val="002060"/>
                </a:solidFill>
              </a:rPr>
              <a:t> -</a:t>
            </a:r>
            <a:r>
              <a:rPr lang="en-US" sz="2200" dirty="0" smtClean="0">
                <a:solidFill>
                  <a:srgbClr val="002060"/>
                </a:solidFill>
              </a:rPr>
              <a:t>Projectable 20.2  - Together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Homework – Practice Book pg. 229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4000" dirty="0" smtClean="0">
              <a:solidFill>
                <a:srgbClr val="00206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57200" y="3657600"/>
            <a:ext cx="9779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Understanding Characters;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A graphic organizer like the one below may help you determine a characters motives from his/her thoughts, actions, and words.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Character – Don Quixote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4000" dirty="0" smtClean="0">
                <a:solidFill>
                  <a:srgbClr val="002060"/>
                </a:solidFill>
              </a:rPr>
              <a:t>-</a:t>
            </a:r>
            <a:r>
              <a:rPr lang="en-US" sz="2200" dirty="0" smtClean="0">
                <a:solidFill>
                  <a:srgbClr val="002060"/>
                </a:solidFill>
              </a:rPr>
              <a:t>Projectable 20.2  - Together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Homework – Practice Book pg. 229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200" dirty="0" smtClean="0">
              <a:solidFill>
                <a:srgbClr val="00206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581400"/>
          <a:ext cx="6096000" cy="1660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472035">
                <a:tc>
                  <a:txBody>
                    <a:bodyPr/>
                    <a:lstStyle/>
                    <a:p>
                      <a:r>
                        <a:rPr lang="en-US" dirty="0" smtClean="0"/>
                        <a:t>Thoughts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Words</a:t>
                      </a:r>
                      <a:endParaRPr lang="en-US" dirty="0"/>
                    </a:p>
                  </a:txBody>
                  <a:tcPr/>
                </a:tc>
              </a:tr>
              <a:tr h="1051965">
                <a:tc>
                  <a:txBody>
                    <a:bodyPr/>
                    <a:lstStyle/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</a:p>
                    <a:p>
                      <a:r>
                        <a:rPr lang="en-US" dirty="0" smtClean="0"/>
                        <a:t>*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smtClean="0"/>
              <a:t>Don Quixote and the Windmills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2060"/>
                </a:solidFill>
              </a:rPr>
              <a:t>Pgs. 506-516</a:t>
            </a:r>
          </a:p>
          <a:p>
            <a:r>
              <a:rPr lang="en-US" smtClean="0">
                <a:solidFill>
                  <a:srgbClr val="002060"/>
                </a:solidFill>
              </a:rPr>
              <a:t>Read the story – Remember to</a:t>
            </a:r>
            <a:r>
              <a:rPr lang="en-US" sz="2800" smtClean="0">
                <a:solidFill>
                  <a:srgbClr val="002060"/>
                </a:solidFill>
              </a:rPr>
              <a:t> </a:t>
            </a:r>
            <a:r>
              <a:rPr lang="en-US" sz="2800" b="1" smtClean="0">
                <a:solidFill>
                  <a:srgbClr val="002060"/>
                </a:solidFill>
              </a:rPr>
              <a:t>notice what characters say and do to understand the reasons for their actions.</a:t>
            </a:r>
            <a:r>
              <a:rPr lang="en-US" b="1" smtClean="0"/>
              <a:t>  </a:t>
            </a:r>
          </a:p>
          <a:p>
            <a:r>
              <a:rPr lang="en-US" smtClean="0"/>
              <a:t>After reading the story, we will analyze the character’s traits.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Analyze Characters’ Traits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u="sng" smtClean="0">
                <a:solidFill>
                  <a:srgbClr val="002060"/>
                </a:solidFill>
              </a:rPr>
              <a:t>Archetype</a:t>
            </a:r>
            <a:r>
              <a:rPr lang="en-US" sz="2400" smtClean="0">
                <a:solidFill>
                  <a:srgbClr val="002060"/>
                </a:solidFill>
              </a:rPr>
              <a:t>- a character who matches a traditional character from other stories</a:t>
            </a:r>
          </a:p>
          <a:p>
            <a:r>
              <a:rPr lang="en-US" sz="2400" smtClean="0">
                <a:solidFill>
                  <a:srgbClr val="002060"/>
                </a:solidFill>
              </a:rPr>
              <a:t>Author’s often use character types that have appeared in literature for many years.</a:t>
            </a:r>
          </a:p>
          <a:p>
            <a:r>
              <a:rPr lang="en-US" sz="2400" smtClean="0">
                <a:solidFill>
                  <a:srgbClr val="002060"/>
                </a:solidFill>
              </a:rPr>
              <a:t>A story character who matches a traditional character from other stories is known as an </a:t>
            </a:r>
            <a:r>
              <a:rPr lang="en-US" sz="2400" b="1" smtClean="0">
                <a:solidFill>
                  <a:srgbClr val="002060"/>
                </a:solidFill>
              </a:rPr>
              <a:t>archetype</a:t>
            </a:r>
            <a:r>
              <a:rPr lang="en-US" sz="2400" smtClean="0">
                <a:solidFill>
                  <a:srgbClr val="002060"/>
                </a:solidFill>
              </a:rPr>
              <a:t>.</a:t>
            </a:r>
          </a:p>
          <a:p>
            <a:pPr lvl="1"/>
            <a:r>
              <a:rPr lang="en-US" sz="2200" smtClean="0">
                <a:solidFill>
                  <a:srgbClr val="002060"/>
                </a:solidFill>
              </a:rPr>
              <a:t>A brave knight on a quest is one such archetype.</a:t>
            </a:r>
          </a:p>
          <a:p>
            <a:pPr lvl="1"/>
            <a:r>
              <a:rPr lang="en-US" sz="2200" smtClean="0">
                <a:solidFill>
                  <a:srgbClr val="002060"/>
                </a:solidFill>
              </a:rPr>
              <a:t>Don Quixote mostly fits this archetype, but the times when he doesn’t provide humor for the reader.</a:t>
            </a:r>
          </a:p>
          <a:p>
            <a:pPr lvl="2"/>
            <a:r>
              <a:rPr lang="en-US" sz="1900" smtClean="0">
                <a:solidFill>
                  <a:srgbClr val="002060"/>
                </a:solidFill>
              </a:rPr>
              <a:t>Projectable 20.4</a:t>
            </a:r>
          </a:p>
          <a:p>
            <a:pPr lvl="2"/>
            <a:r>
              <a:rPr lang="en-US" sz="1900" smtClean="0">
                <a:solidFill>
                  <a:srgbClr val="002060"/>
                </a:solidFill>
              </a:rPr>
              <a:t>Homework Practice Book pg. 230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259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Minilesson Principle</vt:lpstr>
      <vt:lpstr>Understanding Characters; Question</vt:lpstr>
      <vt:lpstr>Understanding Characters; Question</vt:lpstr>
      <vt:lpstr>Don Quixote and the Windmills</vt:lpstr>
      <vt:lpstr>Analyze Characters’ Traits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19</dc:title>
  <dc:creator>Nicole</dc:creator>
  <cp:lastModifiedBy>Mt. Lebanon School District</cp:lastModifiedBy>
  <cp:revision>22</cp:revision>
  <dcterms:created xsi:type="dcterms:W3CDTF">2012-02-12T03:16:29Z</dcterms:created>
  <dcterms:modified xsi:type="dcterms:W3CDTF">2012-02-21T22:11:52Z</dcterms:modified>
</cp:coreProperties>
</file>